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125e2fb088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125e2fb088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125e2fb088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125e2fb088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125e2fb088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125e2fb088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125e2fb088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125e2fb088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125e2fb088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125e2fb088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125e2fb088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125e2fb088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125e2fb088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125e2fb088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125e2fb088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125e2fb088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11625417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11625417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1162541766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1162541766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0f38b24c5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0f38b24c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1162541766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1162541766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162541766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162541766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1162541766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1162541766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1162541766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1162541766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1162541766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116254176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116254176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116254176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116254176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116254176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0f38b24c5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0f38b24c5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1057d786b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1057d786b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1057d786b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1057d786b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125e2fb08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125e2fb08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1162541766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1162541766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0f38b24c5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0f38b24c5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1057d786b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1057d786b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25e2fb08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25e2fb08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0f38b24c5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0f38b24c5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125e2fb088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125e2fb08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125e2fb088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125e2fb088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125e2fb08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125e2fb08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125e2fb088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125e2fb088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66500" y="903900"/>
            <a:ext cx="8910300" cy="33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Visualizing the Scripts of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zh-TW"/>
              <a:t>Data Wrangling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zh-TW"/>
              <a:t> with SOMNUS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805050" y="4750025"/>
            <a:ext cx="67197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zh-TW" sz="1600"/>
              <a:t>陳弘翔 313551169 郭建廷 313551072 黃俊翔 312612305</a:t>
            </a:r>
            <a:endParaRPr sz="1600"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2999825" y="4750025"/>
            <a:ext cx="52269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zh-TW" sz="1600">
                <a:latin typeface="Times New Roman"/>
                <a:ea typeface="Times New Roman"/>
                <a:cs typeface="Times New Roman"/>
                <a:sym typeface="Times New Roman"/>
              </a:rPr>
              <a:t>Group 9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600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Architecture of SOMNUS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126" y="1404475"/>
            <a:ext cx="7901750" cy="270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600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Architecture of SOMNUS - </a:t>
            </a:r>
            <a:r>
              <a:rPr b="1" lang="zh-TW" sz="3600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Program Adaptor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126" y="2039675"/>
            <a:ext cx="7901750" cy="2707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Program Adaptor aims to generate a series of transformation specifications from given data tables and script </a:t>
            </a:r>
            <a:endParaRPr/>
          </a:p>
        </p:txBody>
      </p:sp>
      <p:sp>
        <p:nvSpPr>
          <p:cNvPr id="119" name="Google Shape;119;p23"/>
          <p:cNvSpPr/>
          <p:nvPr/>
        </p:nvSpPr>
        <p:spPr>
          <a:xfrm>
            <a:off x="1801100" y="2094700"/>
            <a:ext cx="1614000" cy="2607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600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Program Execution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126" y="2039675"/>
            <a:ext cx="7901750" cy="2707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The primary goal of this step is to obtain input and output data for each function</a:t>
            </a:r>
            <a:endParaRPr/>
          </a:p>
        </p:txBody>
      </p:sp>
      <p:sp>
        <p:nvSpPr>
          <p:cNvPr id="127" name="Google Shape;127;p24"/>
          <p:cNvSpPr/>
          <p:nvPr/>
        </p:nvSpPr>
        <p:spPr>
          <a:xfrm>
            <a:off x="1801100" y="2571750"/>
            <a:ext cx="1575000" cy="6135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600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Code Parser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126" y="2039675"/>
            <a:ext cx="7901750" cy="2707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Extracts input/output table names, function names, and parameters from each line of code to build data transformation specifications.</a:t>
            </a:r>
            <a:r>
              <a:rPr lang="zh-TW"/>
              <a:t> </a:t>
            </a:r>
            <a:endParaRPr/>
          </a:p>
        </p:txBody>
      </p:sp>
      <p:sp>
        <p:nvSpPr>
          <p:cNvPr id="135" name="Google Shape;135;p25"/>
          <p:cNvSpPr/>
          <p:nvPr/>
        </p:nvSpPr>
        <p:spPr>
          <a:xfrm>
            <a:off x="1801100" y="3220025"/>
            <a:ext cx="1614000" cy="6504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600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Architecture of SOMNUS - Program Adaptor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126" y="2039675"/>
            <a:ext cx="7901750" cy="270707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M</a:t>
            </a:r>
            <a:r>
              <a:rPr lang="zh-TW"/>
              <a:t>aps each function in a script to a specific type of data transformation.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filter -&gt; Delete Rows</a:t>
            </a:r>
            <a:endParaRPr/>
          </a:p>
        </p:txBody>
      </p:sp>
      <p:sp>
        <p:nvSpPr>
          <p:cNvPr id="143" name="Google Shape;143;p26"/>
          <p:cNvSpPr/>
          <p:nvPr/>
        </p:nvSpPr>
        <p:spPr>
          <a:xfrm>
            <a:off x="1801100" y="3905375"/>
            <a:ext cx="1614000" cy="6636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>
            <a:off x="311700" y="445025"/>
            <a:ext cx="883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600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Architecture of SOMNUS - Visualization Generator</a:t>
            </a:r>
            <a:endParaRPr/>
          </a:p>
        </p:txBody>
      </p:sp>
      <p:pic>
        <p:nvPicPr>
          <p:cNvPr id="149" name="Google Shape;1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126" y="2039675"/>
            <a:ext cx="7901750" cy="2707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Visualization Generator aims to generate visual representation depicting both an overview and detailed information for transformations. </a:t>
            </a:r>
            <a:endParaRPr/>
          </a:p>
        </p:txBody>
      </p:sp>
      <p:sp>
        <p:nvSpPr>
          <p:cNvPr id="151" name="Google Shape;151;p27"/>
          <p:cNvSpPr/>
          <p:nvPr/>
        </p:nvSpPr>
        <p:spPr>
          <a:xfrm>
            <a:off x="4683225" y="2039675"/>
            <a:ext cx="2004300" cy="2707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600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Glyph Representation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89872"/>
            <a:ext cx="9144000" cy="27829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600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Provenance Graph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013" y="1833150"/>
            <a:ext cx="7419975" cy="28860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Using </a:t>
            </a:r>
            <a:r>
              <a:rPr lang="zh-TW"/>
              <a:t>Eclipse Layout Kernel for positing graph nodes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/>
        </p:nvSpPr>
        <p:spPr>
          <a:xfrm>
            <a:off x="99900" y="1026875"/>
            <a:ext cx="88575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6000">
                <a:latin typeface="Calibri"/>
                <a:ea typeface="Calibri"/>
                <a:cs typeface="Calibri"/>
                <a:sym typeface="Calibri"/>
              </a:rPr>
              <a:t>User Interface</a:t>
            </a:r>
            <a:endParaRPr b="1" sz="6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600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User Interface - Data panel</a:t>
            </a:r>
            <a:endParaRPr/>
          </a:p>
        </p:txBody>
      </p:sp>
      <p:pic>
        <p:nvPicPr>
          <p:cNvPr id="175" name="Google Shape;17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725"/>
            <a:ext cx="2691791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1"/>
          <p:cNvSpPr txBox="1"/>
          <p:nvPr/>
        </p:nvSpPr>
        <p:spPr>
          <a:xfrm>
            <a:off x="3361875" y="1017725"/>
            <a:ext cx="4337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zh-TW" sz="1800">
                <a:solidFill>
                  <a:schemeClr val="dk2"/>
                </a:solidFill>
              </a:rPr>
              <a:t>Users can upload data files by clicking the Source button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Reference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Visualizing the Scripts of Data Wrangling with SOMNUS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IEEE Transactions on Visualization and Computer Graphics 2022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Current citations: 19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Authors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Kai Xiong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Siwei Fu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Guoing Ding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Zhongsu Luo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Rong Yu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Wei Chen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Hujun Bao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Yingcai Wu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600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User Interface - Script Panel</a:t>
            </a:r>
            <a:endParaRPr/>
          </a:p>
        </p:txBody>
      </p:sp>
      <p:pic>
        <p:nvPicPr>
          <p:cNvPr id="182" name="Google Shape;18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725"/>
            <a:ext cx="5191626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2"/>
          <p:cNvSpPr txBox="1"/>
          <p:nvPr/>
        </p:nvSpPr>
        <p:spPr>
          <a:xfrm>
            <a:off x="5606925" y="1017725"/>
            <a:ext cx="35370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zh-TW" sz="1800">
                <a:solidFill>
                  <a:schemeClr val="dk2"/>
                </a:solidFill>
              </a:rPr>
              <a:t>Users can put the script that is used to wrangle the data in the script panel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zh-TW" sz="1800">
                <a:solidFill>
                  <a:schemeClr val="dk2"/>
                </a:solidFill>
              </a:rPr>
              <a:t>Users can choose the language of the script with the dropdown list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zh-TW" sz="1800">
                <a:solidFill>
                  <a:schemeClr val="dk2"/>
                </a:solidFill>
              </a:rPr>
              <a:t>After clicking the “Run” button, the script will be executed and graphs will be generated in the graph panel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600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User Interface - Graph Panel</a:t>
            </a:r>
            <a:endParaRPr/>
          </a:p>
        </p:txBody>
      </p:sp>
      <p:pic>
        <p:nvPicPr>
          <p:cNvPr id="189" name="Google Shape;18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17725"/>
            <a:ext cx="8839204" cy="2585294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3"/>
          <p:cNvSpPr txBox="1"/>
          <p:nvPr/>
        </p:nvSpPr>
        <p:spPr>
          <a:xfrm>
            <a:off x="311700" y="3790875"/>
            <a:ext cx="7633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zh-TW" sz="1800">
                <a:solidFill>
                  <a:schemeClr val="dk2"/>
                </a:solidFill>
              </a:rPr>
              <a:t>Graphs here are the data transforms implemented in the script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zh-TW" sz="1800">
                <a:solidFill>
                  <a:schemeClr val="dk2"/>
                </a:solidFill>
              </a:rPr>
              <a:t>Data transforms are visualized so that it becomes </a:t>
            </a:r>
            <a:r>
              <a:rPr lang="zh-TW" sz="1800">
                <a:solidFill>
                  <a:schemeClr val="dk2"/>
                </a:solidFill>
              </a:rPr>
              <a:t>easier</a:t>
            </a:r>
            <a:r>
              <a:rPr lang="zh-TW" sz="1800">
                <a:solidFill>
                  <a:schemeClr val="dk2"/>
                </a:solidFill>
              </a:rPr>
              <a:t> for users to know how the data get transformed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600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User Interface - Table Panel</a:t>
            </a:r>
            <a:endParaRPr/>
          </a:p>
        </p:txBody>
      </p:sp>
      <p:pic>
        <p:nvPicPr>
          <p:cNvPr id="196" name="Google Shape;19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725"/>
            <a:ext cx="5569688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4"/>
          <p:cNvSpPr txBox="1"/>
          <p:nvPr/>
        </p:nvSpPr>
        <p:spPr>
          <a:xfrm>
            <a:off x="6029400" y="1192125"/>
            <a:ext cx="29868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zh-TW" sz="1800">
                <a:solidFill>
                  <a:schemeClr val="dk2"/>
                </a:solidFill>
              </a:rPr>
              <a:t>Here shows how the table looks like after a data transform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600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User Interface - Whole Picture</a:t>
            </a:r>
            <a:endParaRPr/>
          </a:p>
        </p:txBody>
      </p:sp>
      <p:pic>
        <p:nvPicPr>
          <p:cNvPr id="203" name="Google Shape;20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725"/>
            <a:ext cx="6792847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6"/>
          <p:cNvSpPr txBox="1"/>
          <p:nvPr/>
        </p:nvSpPr>
        <p:spPr>
          <a:xfrm>
            <a:off x="99900" y="1026875"/>
            <a:ext cx="88575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6000">
                <a:latin typeface="Calibri"/>
                <a:ea typeface="Calibri"/>
                <a:cs typeface="Calibri"/>
                <a:sym typeface="Calibri"/>
              </a:rPr>
              <a:t>Result</a:t>
            </a:r>
            <a:endParaRPr b="1" sz="6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472C4"/>
              </a:buClr>
              <a:buSzPct val="100000"/>
              <a:buFont typeface="Calibri"/>
              <a:buNone/>
            </a:pPr>
            <a:r>
              <a:rPr b="1" lang="zh-TW" sz="3600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Result - Definition</a:t>
            </a:r>
            <a:endParaRPr/>
          </a:p>
        </p:txBody>
      </p:sp>
      <p:sp>
        <p:nvSpPr>
          <p:cNvPr id="214" name="Google Shape;214;p37"/>
          <p:cNvSpPr txBox="1"/>
          <p:nvPr>
            <p:ph idx="1" type="body"/>
          </p:nvPr>
        </p:nvSpPr>
        <p:spPr>
          <a:xfrm>
            <a:off x="311700" y="2627450"/>
            <a:ext cx="4260300" cy="15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Textual Description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Baseline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Without glyphs</a:t>
            </a:r>
            <a:endParaRPr/>
          </a:p>
        </p:txBody>
      </p:sp>
      <p:pic>
        <p:nvPicPr>
          <p:cNvPr id="215" name="Google Shape;21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1017713"/>
            <a:ext cx="8067675" cy="160972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7"/>
          <p:cNvSpPr txBox="1"/>
          <p:nvPr>
            <p:ph idx="1" type="body"/>
          </p:nvPr>
        </p:nvSpPr>
        <p:spPr>
          <a:xfrm>
            <a:off x="4119075" y="2571750"/>
            <a:ext cx="4260300" cy="15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Visual Description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Original t</a:t>
            </a:r>
            <a:r>
              <a:rPr lang="zh-TW"/>
              <a:t>extual descriptions are removed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Glyphs are used instead</a:t>
            </a:r>
            <a:endParaRPr/>
          </a:p>
        </p:txBody>
      </p:sp>
      <p:sp>
        <p:nvSpPr>
          <p:cNvPr id="217" name="Google Shape;217;p37"/>
          <p:cNvSpPr txBox="1"/>
          <p:nvPr/>
        </p:nvSpPr>
        <p:spPr>
          <a:xfrm>
            <a:off x="311700" y="4088250"/>
            <a:ext cx="3807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chemeClr val="dk2"/>
                </a:solidFill>
              </a:rPr>
              <a:t>Func</a:t>
            </a:r>
            <a:r>
              <a:rPr lang="zh-TW" sz="1800">
                <a:solidFill>
                  <a:schemeClr val="dk2"/>
                </a:solidFill>
              </a:rPr>
              <a:t> focused on the semantics of individual functions, including the output tables and operations.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18" name="Google Shape;218;p37"/>
          <p:cNvSpPr txBox="1"/>
          <p:nvPr/>
        </p:nvSpPr>
        <p:spPr>
          <a:xfrm>
            <a:off x="4119075" y="4088250"/>
            <a:ext cx="45927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chemeClr val="dk2"/>
                </a:solidFill>
              </a:rPr>
              <a:t>Script</a:t>
            </a:r>
            <a:r>
              <a:rPr lang="zh-TW" sz="1800">
                <a:solidFill>
                  <a:schemeClr val="dk2"/>
                </a:solidFill>
              </a:rPr>
              <a:t> focused on the understanding of data provenance through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2"/>
                </a:solidFill>
              </a:rPr>
              <a:t>a sequence of functions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600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Result - Explanation</a:t>
            </a:r>
            <a:endParaRPr/>
          </a:p>
        </p:txBody>
      </p:sp>
      <p:sp>
        <p:nvSpPr>
          <p:cNvPr id="224" name="Google Shape;224;p38"/>
          <p:cNvSpPr txBox="1"/>
          <p:nvPr>
            <p:ph idx="1" type="body"/>
          </p:nvPr>
        </p:nvSpPr>
        <p:spPr>
          <a:xfrm>
            <a:off x="311700" y="2627450"/>
            <a:ext cx="8935500" cy="21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zh-TW"/>
              <a:t>(A) shows the average number of clicks to expand the function documentation and data tables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zh-TW"/>
              <a:t>For (D) and (E) they ran Mann-Whitney’s U tests to evaluate the difference in the responses of their seven-point Likert Scales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zh-TW"/>
              <a:t>In terms of </a:t>
            </a:r>
            <a:r>
              <a:rPr b="1" lang="zh-TW"/>
              <a:t>Helpfulness</a:t>
            </a:r>
            <a:r>
              <a:rPr lang="zh-TW"/>
              <a:t>, their technique (µ = 6.55, σ = 0.61) significantly more helpful in assisting participants to understand transformation than textual descriptions (µ = 4.45, σ = 1.43): U = 34.5, p &lt; 0.01.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zh-TW"/>
              <a:t>In terms of </a:t>
            </a:r>
            <a:r>
              <a:rPr b="1" lang="zh-TW"/>
              <a:t>interpretability</a:t>
            </a:r>
            <a:r>
              <a:rPr lang="zh-TW"/>
              <a:t>, </a:t>
            </a:r>
            <a:r>
              <a:rPr lang="zh-TW"/>
              <a:t>their</a:t>
            </a:r>
            <a:r>
              <a:rPr lang="zh-TW"/>
              <a:t> technique (µ =6.05, σ = 0.95) was easier to understand than textual descriptions (µ = 4.40, σ = 1.39): U = 71, p &lt; 0.01.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5" name="Google Shape;22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1017713"/>
            <a:ext cx="8067675" cy="160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Case Study</a:t>
            </a:r>
            <a:endParaRPr/>
          </a:p>
        </p:txBody>
      </p:sp>
      <p:sp>
        <p:nvSpPr>
          <p:cNvPr id="231" name="Google Shape;231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Double-checking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MORPHEUS Revisited</a:t>
            </a:r>
            <a:endParaRPr/>
          </a:p>
        </p:txBody>
      </p:sp>
      <p:pic>
        <p:nvPicPr>
          <p:cNvPr id="232" name="Google Shape;23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33" y="0"/>
            <a:ext cx="9414934" cy="5295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Double-checking</a:t>
            </a:r>
            <a:endParaRPr/>
          </a:p>
        </p:txBody>
      </p:sp>
      <p:sp>
        <p:nvSpPr>
          <p:cNvPr id="238" name="Google Shape;238;p40"/>
          <p:cNvSpPr txBox="1"/>
          <p:nvPr>
            <p:ph idx="1" type="body"/>
          </p:nvPr>
        </p:nvSpPr>
        <p:spPr>
          <a:xfrm>
            <a:off x="360300" y="948775"/>
            <a:ext cx="8472000" cy="15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Sav</a:t>
            </a:r>
            <a:r>
              <a:rPr lang="zh-TW"/>
              <a:t>e a lot of</a:t>
            </a:r>
            <a:r>
              <a:rPr lang="zh-TW"/>
              <a:t> time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Decreas</a:t>
            </a:r>
            <a:r>
              <a:rPr lang="zh-TW"/>
              <a:t>e</a:t>
            </a:r>
            <a:r>
              <a:rPr lang="zh-TW"/>
              <a:t> the manpower and budget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Automation can reduce human errors</a:t>
            </a:r>
            <a:endParaRPr/>
          </a:p>
        </p:txBody>
      </p:sp>
      <p:pic>
        <p:nvPicPr>
          <p:cNvPr id="239" name="Google Shape;23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0913" y="2105700"/>
            <a:ext cx="6670778" cy="303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MORPHEUS Revisited</a:t>
            </a:r>
            <a:endParaRPr/>
          </a:p>
        </p:txBody>
      </p:sp>
      <p:sp>
        <p:nvSpPr>
          <p:cNvPr id="245" name="Google Shape;245;p41"/>
          <p:cNvSpPr txBox="1"/>
          <p:nvPr>
            <p:ph idx="1" type="body"/>
          </p:nvPr>
        </p:nvSpPr>
        <p:spPr>
          <a:xfrm>
            <a:off x="360300" y="948775"/>
            <a:ext cx="8472000" cy="15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Easy to understand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Observe the detail of data </a:t>
            </a:r>
            <a:r>
              <a:rPr lang="zh-TW"/>
              <a:t>transformation</a:t>
            </a:r>
            <a:r>
              <a:rPr lang="zh-TW"/>
              <a:t>(</a:t>
            </a:r>
            <a:r>
              <a:rPr lang="zh-TW"/>
              <a:t>Step by step)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User-friendly(The GUI is easy to operate</a:t>
            </a:r>
            <a:r>
              <a:rPr lang="zh-TW"/>
              <a:t>)</a:t>
            </a:r>
            <a:endParaRPr/>
          </a:p>
        </p:txBody>
      </p:sp>
      <p:pic>
        <p:nvPicPr>
          <p:cNvPr id="246" name="Google Shape;24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4600" y="2127850"/>
            <a:ext cx="6277298" cy="2969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Outline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Introduction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Method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User Interface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Result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Case Study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Conclusion &amp; Future Work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2"/>
          <p:cNvSpPr txBox="1"/>
          <p:nvPr/>
        </p:nvSpPr>
        <p:spPr>
          <a:xfrm>
            <a:off x="99900" y="1026875"/>
            <a:ext cx="88575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6000">
                <a:latin typeface="Calibri"/>
                <a:ea typeface="Calibri"/>
                <a:cs typeface="Calibri"/>
                <a:sym typeface="Calibri"/>
              </a:rPr>
              <a:t>Conclusion &amp; Future Work</a:t>
            </a:r>
            <a:r>
              <a:rPr b="1" lang="zh-TW" sz="6000">
                <a:latin typeface="Calibri"/>
                <a:ea typeface="Calibri"/>
                <a:cs typeface="Calibri"/>
                <a:sym typeface="Calibri"/>
              </a:rPr>
              <a:t> </a:t>
            </a:r>
            <a:endParaRPr b="1" sz="6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Conclusion</a:t>
            </a:r>
            <a:endParaRPr/>
          </a:p>
        </p:txBody>
      </p:sp>
      <p:sp>
        <p:nvSpPr>
          <p:cNvPr id="257" name="Google Shape;257;p43"/>
          <p:cNvSpPr txBox="1"/>
          <p:nvPr>
            <p:ph idx="1" type="body"/>
          </p:nvPr>
        </p:nvSpPr>
        <p:spPr>
          <a:xfrm>
            <a:off x="311700" y="1152475"/>
            <a:ext cx="85884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Develop visualization techniques 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illustrate the semantics of code pieces in data transformation.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 Derive glyphs targeting 23 types of transformations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 Design pipeline 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code pieces and data tables → a graph of data transformations.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 Helping users understand data transformations through the visualization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Future Work</a:t>
            </a:r>
            <a:endParaRPr/>
          </a:p>
        </p:txBody>
      </p:sp>
      <p:sp>
        <p:nvSpPr>
          <p:cNvPr id="263" name="Google Shape;263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Increase support for more data transformation functions and operations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Develop automatic mapping algorithms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Enhance support for more complex control flows (such as loops and conditional statements)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/>
        </p:nvSpPr>
        <p:spPr>
          <a:xfrm>
            <a:off x="99900" y="1026875"/>
            <a:ext cx="88575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6000"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b="1" sz="6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0555"/>
              <a:buFont typeface="Arial"/>
              <a:buNone/>
            </a:pPr>
            <a:r>
              <a:rPr b="1" lang="zh-TW" sz="3600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SOMNUS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Web-based client-server system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Built in </a:t>
            </a:r>
            <a:r>
              <a:rPr lang="zh-TW"/>
              <a:t>flask</a:t>
            </a:r>
            <a:r>
              <a:rPr lang="zh-TW"/>
              <a:t>, Vue.js, D3.js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Data wrangling for table </a:t>
            </a:r>
            <a:r>
              <a:rPr lang="zh-TW"/>
              <a:t>manipulation </a:t>
            </a:r>
            <a:r>
              <a:rPr lang="zh-TW"/>
              <a:t>in R and Python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1337" y="2358350"/>
            <a:ext cx="5621323" cy="2659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Data Wrangling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Data transforming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Reformatting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Integrating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To wrangle data, data workers need proficiency in programming languages like R or Python, along with relevant toolkits.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600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Motivation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600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Related 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Kasica et al. [1] formed 21 types of operations for data wrangling by two dimensions (e.g. tables)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each type of operation is represented by icon, but not mapped to data.</a:t>
            </a:r>
            <a:endParaRPr/>
          </a:p>
        </p:txBody>
      </p:sp>
      <p:sp>
        <p:nvSpPr>
          <p:cNvPr id="93" name="Google Shape;93;p19"/>
          <p:cNvSpPr txBox="1"/>
          <p:nvPr/>
        </p:nvSpPr>
        <p:spPr>
          <a:xfrm>
            <a:off x="0" y="4804800"/>
            <a:ext cx="9144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900"/>
              <a:t>[1] </a:t>
            </a:r>
            <a:r>
              <a:rPr lang="zh-TW" sz="900"/>
              <a:t>S. Kasica, C. Berret, and T. Munzner. Table Scraps: An actionable framework for multi-table data wrangling from an artifact study of computational journalism.</a:t>
            </a:r>
            <a:endParaRPr sz="900"/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5550" y="2288975"/>
            <a:ext cx="4792901" cy="232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600">
                <a:solidFill>
                  <a:srgbClr val="4472C4"/>
                </a:solidFill>
                <a:latin typeface="Calibri"/>
                <a:ea typeface="Calibri"/>
                <a:cs typeface="Calibri"/>
                <a:sym typeface="Calibri"/>
              </a:rPr>
              <a:t>Contribution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Design 23 different glyphs for two dimensions design space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Propose a pipeline, SOMNUS, that visualizes the creation and evolution of data tables across a series data transformations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A controlled study that evaluate the </a:t>
            </a:r>
            <a:r>
              <a:rPr lang="zh-TW"/>
              <a:t>comparison</a:t>
            </a:r>
            <a:r>
              <a:rPr lang="zh-TW"/>
              <a:t> between visualization </a:t>
            </a:r>
            <a:r>
              <a:rPr lang="zh-TW"/>
              <a:t>description </a:t>
            </a:r>
            <a:r>
              <a:rPr lang="zh-TW"/>
              <a:t>and text description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Apply SOMNUS to two example applications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Double-checking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MORPHEUS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/>
        </p:nvSpPr>
        <p:spPr>
          <a:xfrm>
            <a:off x="99900" y="1026875"/>
            <a:ext cx="88575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6000">
                <a:latin typeface="Calibri"/>
                <a:ea typeface="Calibri"/>
                <a:cs typeface="Calibri"/>
                <a:sym typeface="Calibri"/>
              </a:rPr>
              <a:t>Method</a:t>
            </a:r>
            <a:endParaRPr b="1" sz="6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